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7"/>
  </p:notesMasterIdLst>
  <p:sldIdLst>
    <p:sldId id="256" r:id="rId2"/>
    <p:sldId id="269" r:id="rId3"/>
    <p:sldId id="271" r:id="rId4"/>
    <p:sldId id="282" r:id="rId5"/>
    <p:sldId id="283" r:id="rId6"/>
    <p:sldId id="272" r:id="rId7"/>
    <p:sldId id="273" r:id="rId8"/>
    <p:sldId id="274" r:id="rId9"/>
    <p:sldId id="275" r:id="rId10"/>
    <p:sldId id="276" r:id="rId11"/>
    <p:sldId id="277" r:id="rId12"/>
    <p:sldId id="278" r:id="rId13"/>
    <p:sldId id="279" r:id="rId14"/>
    <p:sldId id="280" r:id="rId15"/>
    <p:sldId id="281" r:id="rId16"/>
  </p:sldIdLst>
  <p:sldSz cx="9144000" cy="6858000" type="screen4x3"/>
  <p:notesSz cx="6858000" cy="9144000"/>
  <p:defaultTextStyle>
    <a:defPPr>
      <a:defRPr lang="en-GB"/>
    </a:defPPr>
    <a:lvl1pPr algn="l" rtl="0" eaLnBrk="0" fontAlgn="base" hangingPunct="0">
      <a:spcBef>
        <a:spcPct val="0"/>
      </a:spcBef>
      <a:spcAft>
        <a:spcPct val="0"/>
      </a:spcAft>
      <a:defRPr sz="2400" kern="1200">
        <a:solidFill>
          <a:schemeClr val="tx1"/>
        </a:solidFill>
        <a:latin typeface="Arial" charset="0"/>
        <a:ea typeface="ＭＳ Ｐゴシック" pitchFamily="-124"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124"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124"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124"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124" charset="-128"/>
        <a:cs typeface="+mn-cs"/>
      </a:defRPr>
    </a:lvl5pPr>
    <a:lvl6pPr marL="2286000" algn="l" defTabSz="914400" rtl="0" eaLnBrk="1" latinLnBrk="0" hangingPunct="1">
      <a:defRPr sz="2400" kern="1200">
        <a:solidFill>
          <a:schemeClr val="tx1"/>
        </a:solidFill>
        <a:latin typeface="Arial" charset="0"/>
        <a:ea typeface="ＭＳ Ｐゴシック" pitchFamily="-124" charset="-128"/>
        <a:cs typeface="+mn-cs"/>
      </a:defRPr>
    </a:lvl6pPr>
    <a:lvl7pPr marL="2743200" algn="l" defTabSz="914400" rtl="0" eaLnBrk="1" latinLnBrk="0" hangingPunct="1">
      <a:defRPr sz="2400" kern="1200">
        <a:solidFill>
          <a:schemeClr val="tx1"/>
        </a:solidFill>
        <a:latin typeface="Arial" charset="0"/>
        <a:ea typeface="ＭＳ Ｐゴシック" pitchFamily="-124" charset="-128"/>
        <a:cs typeface="+mn-cs"/>
      </a:defRPr>
    </a:lvl7pPr>
    <a:lvl8pPr marL="3200400" algn="l" defTabSz="914400" rtl="0" eaLnBrk="1" latinLnBrk="0" hangingPunct="1">
      <a:defRPr sz="2400" kern="1200">
        <a:solidFill>
          <a:schemeClr val="tx1"/>
        </a:solidFill>
        <a:latin typeface="Arial" charset="0"/>
        <a:ea typeface="ＭＳ Ｐゴシック" pitchFamily="-124" charset="-128"/>
        <a:cs typeface="+mn-cs"/>
      </a:defRPr>
    </a:lvl8pPr>
    <a:lvl9pPr marL="3657600" algn="l" defTabSz="914400" rtl="0" eaLnBrk="1" latinLnBrk="0" hangingPunct="1">
      <a:defRPr sz="2400" kern="1200">
        <a:solidFill>
          <a:schemeClr val="tx1"/>
        </a:solidFill>
        <a:latin typeface="Arial" charset="0"/>
        <a:ea typeface="ＭＳ Ｐゴシック" pitchFamily="-12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347" autoAdjust="0"/>
  </p:normalViewPr>
  <p:slideViewPr>
    <p:cSldViewPr>
      <p:cViewPr varScale="1">
        <p:scale>
          <a:sx n="99" d="100"/>
          <a:sy n="99" d="100"/>
        </p:scale>
        <p:origin x="-134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ea typeface="ＭＳ Ｐゴシック" pitchFamily="34" charset="-128"/>
              </a:defRPr>
            </a:lvl1pPr>
          </a:lstStyle>
          <a:p>
            <a:pPr>
              <a:defRPr/>
            </a:pPr>
            <a:endParaRPr lang="en-GB" altLang="en-US"/>
          </a:p>
        </p:txBody>
      </p:sp>
      <p:sp>
        <p:nvSpPr>
          <p:cNvPr id="3584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ea typeface="ＭＳ Ｐゴシック" pitchFamily="34" charset="-128"/>
              </a:defRPr>
            </a:lvl1pPr>
          </a:lstStyle>
          <a:p>
            <a:pPr>
              <a:defRPr/>
            </a:pPr>
            <a:fld id="{9034B8D8-9FA0-45C8-9AA6-599022037BB1}" type="datetimeFigureOut">
              <a:rPr lang="en-GB" altLang="en-US"/>
              <a:pPr>
                <a:defRPr/>
              </a:pPr>
              <a:t>01/07/2014</a:t>
            </a:fld>
            <a:endParaRPr lang="en-GB" altLang="en-US"/>
          </a:p>
        </p:txBody>
      </p:sp>
      <p:sp>
        <p:nvSpPr>
          <p:cNvPr id="1536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584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3584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ea typeface="ＭＳ Ｐゴシック" pitchFamily="34" charset="-128"/>
              </a:defRPr>
            </a:lvl1pPr>
          </a:lstStyle>
          <a:p>
            <a:pPr>
              <a:defRPr/>
            </a:pPr>
            <a:endParaRPr lang="en-GB" altLang="en-US"/>
          </a:p>
        </p:txBody>
      </p:sp>
      <p:sp>
        <p:nvSpPr>
          <p:cNvPr id="3584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ea typeface="ＭＳ Ｐゴシック" pitchFamily="34" charset="-128"/>
              </a:defRPr>
            </a:lvl1pPr>
          </a:lstStyle>
          <a:p>
            <a:pPr>
              <a:defRPr/>
            </a:pPr>
            <a:fld id="{C58A8E36-37AE-48E2-B55B-7FE661040ABC}" type="slidenum">
              <a:rPr lang="en-GB" altLang="en-US"/>
              <a:pPr>
                <a:defRPr/>
              </a:pPr>
              <a:t>‹nr.›</a:t>
            </a:fld>
            <a:endParaRPr lang="en-GB" altLang="en-US"/>
          </a:p>
        </p:txBody>
      </p:sp>
    </p:spTree>
    <p:extLst>
      <p:ext uri="{BB962C8B-B14F-4D97-AF65-F5344CB8AC3E}">
        <p14:creationId xmlns:p14="http://schemas.microsoft.com/office/powerpoint/2010/main" val="33725175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F46643C-C7A2-41A9-B0B9-838842790BBC}" type="slidenum">
              <a:rPr lang="en-US"/>
              <a:pPr>
                <a:defRPr/>
              </a:pPr>
              <a:t>‹nr.›</a:t>
            </a:fld>
            <a:endParaRPr lang="en-US"/>
          </a:p>
        </p:txBody>
      </p:sp>
    </p:spTree>
    <p:extLst>
      <p:ext uri="{BB962C8B-B14F-4D97-AF65-F5344CB8AC3E}">
        <p14:creationId xmlns:p14="http://schemas.microsoft.com/office/powerpoint/2010/main" val="4085692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FE27414-9822-4197-9318-ED8AF6A32E5B}" type="slidenum">
              <a:rPr lang="en-US"/>
              <a:pPr>
                <a:defRPr/>
              </a:pPr>
              <a:t>‹nr.›</a:t>
            </a:fld>
            <a:endParaRPr lang="en-US"/>
          </a:p>
        </p:txBody>
      </p:sp>
    </p:spTree>
    <p:extLst>
      <p:ext uri="{BB962C8B-B14F-4D97-AF65-F5344CB8AC3E}">
        <p14:creationId xmlns:p14="http://schemas.microsoft.com/office/powerpoint/2010/main" val="347333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0"/>
            <a:ext cx="2057400" cy="58213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0"/>
            <a:ext cx="6019800" cy="58213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D7B5618-0BD7-4C72-8D27-34DBFF900690}" type="slidenum">
              <a:rPr lang="en-US"/>
              <a:pPr>
                <a:defRPr/>
              </a:pPr>
              <a:t>‹nr.›</a:t>
            </a:fld>
            <a:endParaRPr lang="en-US"/>
          </a:p>
        </p:txBody>
      </p:sp>
    </p:spTree>
    <p:extLst>
      <p:ext uri="{BB962C8B-B14F-4D97-AF65-F5344CB8AC3E}">
        <p14:creationId xmlns:p14="http://schemas.microsoft.com/office/powerpoint/2010/main" val="2578705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9B3992F-2491-4277-9E5A-40F80E8D1472}" type="slidenum">
              <a:rPr lang="en-US"/>
              <a:pPr>
                <a:defRPr/>
              </a:pPr>
              <a:t>‹nr.›</a:t>
            </a:fld>
            <a:endParaRPr lang="en-US"/>
          </a:p>
        </p:txBody>
      </p:sp>
    </p:spTree>
    <p:extLst>
      <p:ext uri="{BB962C8B-B14F-4D97-AF65-F5344CB8AC3E}">
        <p14:creationId xmlns:p14="http://schemas.microsoft.com/office/powerpoint/2010/main" val="4001402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A780DF9-3CBE-4247-979A-0A2A50C44B4F}" type="slidenum">
              <a:rPr lang="en-US"/>
              <a:pPr>
                <a:defRPr/>
              </a:pPr>
              <a:t>‹nr.›</a:t>
            </a:fld>
            <a:endParaRPr lang="en-US"/>
          </a:p>
        </p:txBody>
      </p:sp>
    </p:spTree>
    <p:extLst>
      <p:ext uri="{BB962C8B-B14F-4D97-AF65-F5344CB8AC3E}">
        <p14:creationId xmlns:p14="http://schemas.microsoft.com/office/powerpoint/2010/main" val="2972486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2098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098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C0A9480-8C17-4550-9F9B-1C58D99E5137}" type="slidenum">
              <a:rPr lang="en-US"/>
              <a:pPr>
                <a:defRPr/>
              </a:pPr>
              <a:t>‹nr.›</a:t>
            </a:fld>
            <a:endParaRPr lang="en-US"/>
          </a:p>
        </p:txBody>
      </p:sp>
    </p:spTree>
    <p:extLst>
      <p:ext uri="{BB962C8B-B14F-4D97-AF65-F5344CB8AC3E}">
        <p14:creationId xmlns:p14="http://schemas.microsoft.com/office/powerpoint/2010/main" val="3920151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72D7460-61EF-441A-9093-5EDE5D5B9D19}" type="slidenum">
              <a:rPr lang="en-US"/>
              <a:pPr>
                <a:defRPr/>
              </a:pPr>
              <a:t>‹nr.›</a:t>
            </a:fld>
            <a:endParaRPr lang="en-US"/>
          </a:p>
        </p:txBody>
      </p:sp>
    </p:spTree>
    <p:extLst>
      <p:ext uri="{BB962C8B-B14F-4D97-AF65-F5344CB8AC3E}">
        <p14:creationId xmlns:p14="http://schemas.microsoft.com/office/powerpoint/2010/main" val="2353514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44D0004-D57D-4260-8F8F-9547CBF8A61C}" type="slidenum">
              <a:rPr lang="en-US"/>
              <a:pPr>
                <a:defRPr/>
              </a:pPr>
              <a:t>‹nr.›</a:t>
            </a:fld>
            <a:endParaRPr lang="en-US"/>
          </a:p>
        </p:txBody>
      </p:sp>
    </p:spTree>
    <p:extLst>
      <p:ext uri="{BB962C8B-B14F-4D97-AF65-F5344CB8AC3E}">
        <p14:creationId xmlns:p14="http://schemas.microsoft.com/office/powerpoint/2010/main" val="980089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C535E10-9322-4D74-AF94-33340A82DFB7}" type="slidenum">
              <a:rPr lang="en-US"/>
              <a:pPr>
                <a:defRPr/>
              </a:pPr>
              <a:t>‹nr.›</a:t>
            </a:fld>
            <a:endParaRPr lang="en-US"/>
          </a:p>
        </p:txBody>
      </p:sp>
    </p:spTree>
    <p:extLst>
      <p:ext uri="{BB962C8B-B14F-4D97-AF65-F5344CB8AC3E}">
        <p14:creationId xmlns:p14="http://schemas.microsoft.com/office/powerpoint/2010/main" val="965486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0F4FB58-C7FC-4946-B4B4-C268B1DCC6CD}" type="slidenum">
              <a:rPr lang="en-US"/>
              <a:pPr>
                <a:defRPr/>
              </a:pPr>
              <a:t>‹nr.›</a:t>
            </a:fld>
            <a:endParaRPr lang="en-US"/>
          </a:p>
        </p:txBody>
      </p:sp>
    </p:spTree>
    <p:extLst>
      <p:ext uri="{BB962C8B-B14F-4D97-AF65-F5344CB8AC3E}">
        <p14:creationId xmlns:p14="http://schemas.microsoft.com/office/powerpoint/2010/main" val="1217365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F9F32FE-7D15-45B4-8D71-1C039E3C999E}" type="slidenum">
              <a:rPr lang="en-US"/>
              <a:pPr>
                <a:defRPr/>
              </a:pPr>
              <a:t>‹nr.›</a:t>
            </a:fld>
            <a:endParaRPr lang="en-US"/>
          </a:p>
        </p:txBody>
      </p:sp>
    </p:spTree>
    <p:extLst>
      <p:ext uri="{BB962C8B-B14F-4D97-AF65-F5344CB8AC3E}">
        <p14:creationId xmlns:p14="http://schemas.microsoft.com/office/powerpoint/2010/main" val="356896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600200" y="914400"/>
            <a:ext cx="7086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22098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638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ea typeface="ＭＳ Ｐゴシック" pitchFamily="34" charset="-128"/>
                <a:cs typeface="+mn-cs"/>
              </a:defRPr>
            </a:lvl1pPr>
          </a:lstStyle>
          <a:p>
            <a:pPr>
              <a:defRPr/>
            </a:pPr>
            <a:endParaRPr lang="en-US"/>
          </a:p>
        </p:txBody>
      </p:sp>
      <p:sp>
        <p:nvSpPr>
          <p:cNvPr id="1638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ea typeface="ＭＳ Ｐゴシック" pitchFamily="34" charset="-128"/>
                <a:cs typeface="+mn-cs"/>
              </a:defRPr>
            </a:lvl1pPr>
          </a:lstStyle>
          <a:p>
            <a:pPr>
              <a:defRPr/>
            </a:pPr>
            <a:endParaRPr lang="en-US"/>
          </a:p>
        </p:txBody>
      </p:sp>
      <p:sp>
        <p:nvSpPr>
          <p:cNvPr id="1639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ea typeface="ＭＳ Ｐゴシック" pitchFamily="34" charset="-128"/>
                <a:cs typeface="+mn-cs"/>
              </a:defRPr>
            </a:lvl1pPr>
          </a:lstStyle>
          <a:p>
            <a:pPr>
              <a:defRPr/>
            </a:pPr>
            <a:fld id="{1DD506CD-659E-4B10-ACEA-92E622569776}" type="slidenum">
              <a:rPr lang="en-US"/>
              <a:pPr>
                <a:defRPr/>
              </a:pPr>
              <a:t>‹nr.›</a:t>
            </a:fld>
            <a:endParaRPr lang="en-US"/>
          </a:p>
        </p:txBody>
      </p:sp>
      <p:pic>
        <p:nvPicPr>
          <p:cNvPr id="1031" name="Picture 11" descr="UNSD_second_banne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Text Box 16"/>
          <p:cNvSpPr txBox="1">
            <a:spLocks noChangeArrowheads="1"/>
          </p:cNvSpPr>
          <p:nvPr/>
        </p:nvSpPr>
        <p:spPr bwMode="auto">
          <a:xfrm>
            <a:off x="1357313" y="184150"/>
            <a:ext cx="59039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pitchFamily="-124" charset="-128"/>
              </a:defRPr>
            </a:lvl1pPr>
            <a:lvl2pPr marL="742950" indent="-285750">
              <a:defRPr sz="2400">
                <a:solidFill>
                  <a:schemeClr val="tx1"/>
                </a:solidFill>
                <a:latin typeface="Arial" charset="0"/>
                <a:ea typeface="ＭＳ Ｐゴシック" pitchFamily="-124" charset="-128"/>
              </a:defRPr>
            </a:lvl2pPr>
            <a:lvl3pPr marL="1143000" indent="-228600">
              <a:defRPr sz="2400">
                <a:solidFill>
                  <a:schemeClr val="tx1"/>
                </a:solidFill>
                <a:latin typeface="Arial" charset="0"/>
                <a:ea typeface="ＭＳ Ｐゴシック" pitchFamily="-124" charset="-128"/>
              </a:defRPr>
            </a:lvl3pPr>
            <a:lvl4pPr marL="1600200" indent="-228600">
              <a:defRPr sz="2400">
                <a:solidFill>
                  <a:schemeClr val="tx1"/>
                </a:solidFill>
                <a:latin typeface="Arial" charset="0"/>
                <a:ea typeface="ＭＳ Ｐゴシック" pitchFamily="-124" charset="-128"/>
              </a:defRPr>
            </a:lvl4pPr>
            <a:lvl5pPr marL="2057400" indent="-228600">
              <a:defRPr sz="2400">
                <a:solidFill>
                  <a:schemeClr val="tx1"/>
                </a:solidFill>
                <a:latin typeface="Arial" charset="0"/>
                <a:ea typeface="ＭＳ Ｐゴシック" pitchFamily="-12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12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12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12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124" charset="-128"/>
              </a:defRPr>
            </a:lvl9pPr>
          </a:lstStyle>
          <a:p>
            <a:pPr eaLnBrk="1" hangingPunct="1">
              <a:spcBef>
                <a:spcPct val="50000"/>
              </a:spcBef>
            </a:pPr>
            <a:r>
              <a:rPr lang="en-US" sz="2000" b="1">
                <a:solidFill>
                  <a:srgbClr val="AEC2F0"/>
                </a:solidFill>
                <a:latin typeface="Calibri" pitchFamily="34" charset="0"/>
              </a:rPr>
              <a:t>System of Environmental-Economic Accounting</a:t>
            </a:r>
            <a:endParaRPr lang="en-GB" sz="2000" b="1">
              <a:solidFill>
                <a:srgbClr val="AEC2F0"/>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eaLnBrk="0" fontAlgn="base" hangingPunct="0">
        <a:spcBef>
          <a:spcPct val="0"/>
        </a:spcBef>
        <a:spcAft>
          <a:spcPct val="0"/>
        </a:spcAft>
        <a:defRPr sz="3200">
          <a:solidFill>
            <a:srgbClr val="0000FF"/>
          </a:solidFill>
          <a:latin typeface="+mj-lt"/>
          <a:ea typeface="+mj-ea"/>
          <a:cs typeface="+mj-cs"/>
        </a:defRPr>
      </a:lvl1pPr>
      <a:lvl2pPr algn="l" rtl="0" eaLnBrk="0" fontAlgn="base" hangingPunct="0">
        <a:spcBef>
          <a:spcPct val="0"/>
        </a:spcBef>
        <a:spcAft>
          <a:spcPct val="0"/>
        </a:spcAft>
        <a:defRPr sz="3200">
          <a:solidFill>
            <a:srgbClr val="0000FF"/>
          </a:solidFill>
          <a:latin typeface="Arial" charset="0"/>
          <a:cs typeface="Arial" charset="0"/>
        </a:defRPr>
      </a:lvl2pPr>
      <a:lvl3pPr algn="l" rtl="0" eaLnBrk="0" fontAlgn="base" hangingPunct="0">
        <a:spcBef>
          <a:spcPct val="0"/>
        </a:spcBef>
        <a:spcAft>
          <a:spcPct val="0"/>
        </a:spcAft>
        <a:defRPr sz="3200">
          <a:solidFill>
            <a:srgbClr val="0000FF"/>
          </a:solidFill>
          <a:latin typeface="Arial" charset="0"/>
          <a:cs typeface="Arial" charset="0"/>
        </a:defRPr>
      </a:lvl3pPr>
      <a:lvl4pPr algn="l" rtl="0" eaLnBrk="0" fontAlgn="base" hangingPunct="0">
        <a:spcBef>
          <a:spcPct val="0"/>
        </a:spcBef>
        <a:spcAft>
          <a:spcPct val="0"/>
        </a:spcAft>
        <a:defRPr sz="3200">
          <a:solidFill>
            <a:srgbClr val="0000FF"/>
          </a:solidFill>
          <a:latin typeface="Arial" charset="0"/>
          <a:cs typeface="Arial" charset="0"/>
        </a:defRPr>
      </a:lvl4pPr>
      <a:lvl5pPr algn="l" rtl="0" eaLnBrk="0" fontAlgn="base" hangingPunct="0">
        <a:spcBef>
          <a:spcPct val="0"/>
        </a:spcBef>
        <a:spcAft>
          <a:spcPct val="0"/>
        </a:spcAft>
        <a:defRPr sz="3200">
          <a:solidFill>
            <a:srgbClr val="0000FF"/>
          </a:solidFill>
          <a:latin typeface="Arial" charset="0"/>
          <a:cs typeface="Arial" charset="0"/>
        </a:defRPr>
      </a:lvl5pPr>
      <a:lvl6pPr marL="457200" algn="l" rtl="0" fontAlgn="base">
        <a:spcBef>
          <a:spcPct val="0"/>
        </a:spcBef>
        <a:spcAft>
          <a:spcPct val="0"/>
        </a:spcAft>
        <a:defRPr sz="3200">
          <a:solidFill>
            <a:srgbClr val="0000FF"/>
          </a:solidFill>
          <a:latin typeface="Arial" charset="0"/>
          <a:cs typeface="Arial" charset="0"/>
        </a:defRPr>
      </a:lvl6pPr>
      <a:lvl7pPr marL="914400" algn="l" rtl="0" fontAlgn="base">
        <a:spcBef>
          <a:spcPct val="0"/>
        </a:spcBef>
        <a:spcAft>
          <a:spcPct val="0"/>
        </a:spcAft>
        <a:defRPr sz="3200">
          <a:solidFill>
            <a:srgbClr val="0000FF"/>
          </a:solidFill>
          <a:latin typeface="Arial" charset="0"/>
          <a:cs typeface="Arial" charset="0"/>
        </a:defRPr>
      </a:lvl7pPr>
      <a:lvl8pPr marL="1371600" algn="l" rtl="0" fontAlgn="base">
        <a:spcBef>
          <a:spcPct val="0"/>
        </a:spcBef>
        <a:spcAft>
          <a:spcPct val="0"/>
        </a:spcAft>
        <a:defRPr sz="3200">
          <a:solidFill>
            <a:srgbClr val="0000FF"/>
          </a:solidFill>
          <a:latin typeface="Arial" charset="0"/>
          <a:cs typeface="Arial" charset="0"/>
        </a:defRPr>
      </a:lvl8pPr>
      <a:lvl9pPr marL="1828800" algn="l" rtl="0" fontAlgn="base">
        <a:spcBef>
          <a:spcPct val="0"/>
        </a:spcBef>
        <a:spcAft>
          <a:spcPct val="0"/>
        </a:spcAft>
        <a:defRPr sz="3200">
          <a:solidFill>
            <a:srgbClr val="0000FF"/>
          </a:solidFill>
          <a:latin typeface="Arial" charset="0"/>
          <a:cs typeface="Arial" charset="0"/>
        </a:defRPr>
      </a:lvl9pPr>
    </p:titleStyle>
    <p:bodyStyle>
      <a:lvl1pPr marL="342900" indent="-342900" algn="l" rtl="0" eaLnBrk="0" fontAlgn="base" hangingPunct="0">
        <a:spcBef>
          <a:spcPct val="20000"/>
        </a:spcBef>
        <a:spcAft>
          <a:spcPct val="0"/>
        </a:spcAft>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cs typeface="+mn-cs"/>
        </a:defRPr>
      </a:lvl2pPr>
      <a:lvl3pPr marL="1143000" indent="-228600" algn="l" rtl="0" eaLnBrk="0" fontAlgn="base" hangingPunct="0">
        <a:spcBef>
          <a:spcPct val="20000"/>
        </a:spcBef>
        <a:spcAft>
          <a:spcPct val="0"/>
        </a:spcAft>
        <a:buFont typeface="Arial" charset="0"/>
        <a:buChar char="▫"/>
        <a:defRPr sz="20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algn="ctr" eaLnBrk="1" hangingPunct="1"/>
            <a:r>
              <a:rPr lang="en-US" altLang="en-US" sz="4000" smtClean="0"/>
              <a:t>Core tables for water</a:t>
            </a:r>
            <a:endParaRPr lang="en-GB" altLang="en-US" sz="4000" smtClean="0"/>
          </a:p>
        </p:txBody>
      </p:sp>
      <p:sp>
        <p:nvSpPr>
          <p:cNvPr id="2051" name="Rectangle 3"/>
          <p:cNvSpPr>
            <a:spLocks noGrp="1" noChangeArrowheads="1"/>
          </p:cNvSpPr>
          <p:nvPr>
            <p:ph type="subTitle" idx="1"/>
          </p:nvPr>
        </p:nvSpPr>
        <p:spPr/>
        <p:txBody>
          <a:bodyPr/>
          <a:lstStyle/>
          <a:p>
            <a:pPr eaLnBrk="1" hangingPunct="1"/>
            <a:r>
              <a:rPr lang="en-US" altLang="en-US" sz="1800" smtClean="0"/>
              <a:t>United Nations Statistics Division</a:t>
            </a:r>
          </a:p>
          <a:p>
            <a:pPr eaLnBrk="1" hangingPunct="1"/>
            <a:endParaRPr lang="en-US" altLang="en-US" sz="1800" smtClean="0"/>
          </a:p>
          <a:p>
            <a:pPr eaLnBrk="1" hangingPunct="1"/>
            <a:endParaRPr lang="en-GB" altLang="en-US"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p:txBody>
          <a:bodyPr/>
          <a:lstStyle/>
          <a:p>
            <a:pPr eaLnBrk="1" hangingPunct="1"/>
            <a:r>
              <a:rPr lang="en-GB" altLang="en-US" sz="4000" b="1" smtClean="0">
                <a:solidFill>
                  <a:srgbClr val="FF9900"/>
                </a:solidFill>
                <a:cs typeface="Times New Roman" pitchFamily="18" charset="0"/>
              </a:rPr>
              <a:t>Core table 1</a:t>
            </a:r>
            <a:endParaRPr lang="en-GB" altLang="en-US" sz="4000" smtClean="0"/>
          </a:p>
        </p:txBody>
      </p:sp>
      <p:sp>
        <p:nvSpPr>
          <p:cNvPr id="9219" name="Rectangle 3"/>
          <p:cNvSpPr>
            <a:spLocks noGrp="1" noChangeArrowheads="1"/>
          </p:cNvSpPr>
          <p:nvPr>
            <p:ph type="body" idx="4294967295"/>
          </p:nvPr>
        </p:nvSpPr>
        <p:spPr/>
        <p:txBody>
          <a:bodyPr/>
          <a:lstStyle/>
          <a:p>
            <a:pPr eaLnBrk="1" hangingPunct="1"/>
            <a:r>
              <a:rPr lang="en-GB" altLang="ja-JP" sz="2400" dirty="0" smtClean="0">
                <a:ea typeface="ＭＳ Ｐゴシック" pitchFamily="-124" charset="-128"/>
              </a:rPr>
              <a:t>Countries can start by compiling information that is most policy relevant and focus on the any of building blocks to core table 1 if information on other building blocks is not readily available</a:t>
            </a:r>
          </a:p>
          <a:p>
            <a:pPr eaLnBrk="1" hangingPunct="1"/>
            <a:r>
              <a:rPr lang="en-GB" altLang="ja-JP" sz="2400" dirty="0" smtClean="0">
                <a:ea typeface="ＭＳ Ｐゴシック" pitchFamily="-124" charset="-128"/>
              </a:rPr>
              <a:t>Core tables are flexible in that if more detailed information is required, rows/columns can be further disaggregated as necessary.</a:t>
            </a:r>
          </a:p>
          <a:p>
            <a:pPr eaLnBrk="1" hangingPunct="1"/>
            <a:endParaRPr lang="en-GB" altLang="en-US" dirty="0" smtClean="0"/>
          </a:p>
          <a:p>
            <a:pPr eaLnBrk="1" hangingPunct="1"/>
            <a:endParaRPr lang="en-GB" alt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1524000" y="609600"/>
            <a:ext cx="7086600" cy="1143000"/>
          </a:xfrm>
        </p:spPr>
        <p:txBody>
          <a:bodyPr/>
          <a:lstStyle/>
          <a:p>
            <a:pPr eaLnBrk="1" hangingPunct="1"/>
            <a:r>
              <a:rPr lang="en-GB" altLang="en-US" sz="4000" b="1" smtClean="0">
                <a:solidFill>
                  <a:srgbClr val="FF9900"/>
                </a:solidFill>
                <a:cs typeface="Times New Roman" pitchFamily="18" charset="0"/>
              </a:rPr>
              <a:t>Core table 2</a:t>
            </a:r>
            <a:endParaRPr lang="en-GB" altLang="en-US" sz="4000" smtClean="0"/>
          </a:p>
        </p:txBody>
      </p:sp>
      <p:sp>
        <p:nvSpPr>
          <p:cNvPr id="10243" name="Rectangle 3"/>
          <p:cNvSpPr>
            <a:spLocks noGrp="1" noChangeArrowheads="1"/>
          </p:cNvSpPr>
          <p:nvPr>
            <p:ph type="body" idx="4294967295"/>
          </p:nvPr>
        </p:nvSpPr>
        <p:spPr>
          <a:xfrm>
            <a:off x="457200" y="1752600"/>
            <a:ext cx="7620000" cy="1524000"/>
          </a:xfrm>
        </p:spPr>
        <p:txBody>
          <a:bodyPr/>
          <a:lstStyle/>
          <a:p>
            <a:pPr eaLnBrk="1" hangingPunct="1">
              <a:lnSpc>
                <a:spcPct val="90000"/>
              </a:lnSpc>
            </a:pPr>
            <a:r>
              <a:rPr lang="en-US" altLang="ja-JP" sz="2400" dirty="0" smtClean="0">
                <a:ea typeface="ＭＳ Ｐゴシック" pitchFamily="-124" charset="-128"/>
              </a:rPr>
              <a:t>Physical flows of water from/to environment</a:t>
            </a:r>
          </a:p>
          <a:p>
            <a:pPr eaLnBrk="1" hangingPunct="1">
              <a:lnSpc>
                <a:spcPct val="90000"/>
              </a:lnSpc>
            </a:pPr>
            <a:r>
              <a:rPr lang="en-US" altLang="ja-JP" sz="2400" dirty="0" smtClean="0">
                <a:ea typeface="ＭＳ Ｐゴシック" pitchFamily="-124" charset="-128"/>
              </a:rPr>
              <a:t>Part of the physical asset account for water</a:t>
            </a:r>
          </a:p>
          <a:p>
            <a:pPr eaLnBrk="1" hangingPunct="1">
              <a:lnSpc>
                <a:spcPct val="90000"/>
              </a:lnSpc>
            </a:pPr>
            <a:r>
              <a:rPr lang="en-US" altLang="ja-JP" sz="2400" dirty="0" smtClean="0">
                <a:ea typeface="ＭＳ Ｐゴシック" pitchFamily="-124" charset="-128"/>
              </a:rPr>
              <a:t>Focus on changes in stocks</a:t>
            </a:r>
            <a:endParaRPr lang="en-GB" altLang="ja-JP" sz="2400" dirty="0" smtClean="0">
              <a:ea typeface="ＭＳ Ｐゴシック" pitchFamily="-124" charset="-128"/>
            </a:endParaRPr>
          </a:p>
          <a:p>
            <a:pPr eaLnBrk="1" hangingPunct="1">
              <a:lnSpc>
                <a:spcPct val="90000"/>
              </a:lnSpc>
            </a:pPr>
            <a:endParaRPr lang="en-GB" altLang="en-US" dirty="0" smtClean="0"/>
          </a:p>
          <a:p>
            <a:pPr eaLnBrk="1" hangingPunct="1">
              <a:lnSpc>
                <a:spcPct val="90000"/>
              </a:lnSpc>
            </a:pPr>
            <a:endParaRPr lang="en-GB" altLang="en-US" dirty="0" smtClean="0"/>
          </a:p>
        </p:txBody>
      </p:sp>
      <p:sp>
        <p:nvSpPr>
          <p:cNvPr id="10244" name="Rectangle 5"/>
          <p:cNvSpPr>
            <a:spLocks noChangeArrowheads="1"/>
          </p:cNvSpPr>
          <p:nvPr/>
        </p:nvSpPr>
        <p:spPr bwMode="auto">
          <a:xfrm>
            <a:off x="1531938" y="52339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nl-NL"/>
          </a:p>
        </p:txBody>
      </p:sp>
      <p:pic>
        <p:nvPicPr>
          <p:cNvPr id="1024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3200400"/>
            <a:ext cx="8867775"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p:txBody>
          <a:bodyPr/>
          <a:lstStyle/>
          <a:p>
            <a:pPr eaLnBrk="1" hangingPunct="1"/>
            <a:r>
              <a:rPr lang="en-GB" altLang="en-US" sz="4000" b="1" smtClean="0">
                <a:solidFill>
                  <a:srgbClr val="FF9900"/>
                </a:solidFill>
                <a:cs typeface="Times New Roman" pitchFamily="18" charset="0"/>
              </a:rPr>
              <a:t>Indicators</a:t>
            </a:r>
            <a:endParaRPr lang="en-GB" altLang="en-US" sz="4000" smtClean="0"/>
          </a:p>
        </p:txBody>
      </p:sp>
      <p:sp>
        <p:nvSpPr>
          <p:cNvPr id="11267" name="Rectangle 3"/>
          <p:cNvSpPr>
            <a:spLocks noGrp="1" noChangeArrowheads="1"/>
          </p:cNvSpPr>
          <p:nvPr>
            <p:ph type="body" idx="4294967295"/>
          </p:nvPr>
        </p:nvSpPr>
        <p:spPr>
          <a:xfrm>
            <a:off x="457200" y="2133600"/>
            <a:ext cx="8229600" cy="4144963"/>
          </a:xfrm>
        </p:spPr>
        <p:txBody>
          <a:bodyPr/>
          <a:lstStyle/>
          <a:p>
            <a:pPr eaLnBrk="1" hangingPunct="1"/>
            <a:r>
              <a:rPr lang="en-GB" altLang="ja-JP" smtClean="0">
                <a:ea typeface="ＭＳ Ｐゴシック" pitchFamily="-124" charset="-128"/>
              </a:rPr>
              <a:t>Core tables contain the necessary information for deriving numerous indicators on water</a:t>
            </a:r>
          </a:p>
          <a:p>
            <a:pPr lvl="1" eaLnBrk="1" hangingPunct="1"/>
            <a:r>
              <a:rPr lang="en-US" altLang="ja-JP" smtClean="0">
                <a:ea typeface="ＭＳ Ｐゴシック" pitchFamily="-124" charset="-128"/>
              </a:rPr>
              <a:t>Total renewable water resources </a:t>
            </a:r>
          </a:p>
          <a:p>
            <a:pPr lvl="1" eaLnBrk="1" hangingPunct="1"/>
            <a:r>
              <a:rPr lang="en-US" altLang="ja-JP" smtClean="0">
                <a:ea typeface="ＭＳ Ｐゴシック" pitchFamily="-124" charset="-128"/>
              </a:rPr>
              <a:t>Total abstractions by industry </a:t>
            </a:r>
          </a:p>
          <a:p>
            <a:pPr lvl="1" eaLnBrk="1" hangingPunct="1"/>
            <a:r>
              <a:rPr lang="en-US" altLang="ja-JP" smtClean="0">
                <a:ea typeface="ＭＳ Ｐゴシック" pitchFamily="-124" charset="-128"/>
              </a:rPr>
              <a:t>Intensity of use of water resources </a:t>
            </a:r>
          </a:p>
          <a:p>
            <a:pPr lvl="1" eaLnBrk="1" hangingPunct="1"/>
            <a:r>
              <a:rPr lang="en-US" altLang="ja-JP" smtClean="0">
                <a:ea typeface="ＭＳ Ｐゴシック" pitchFamily="-124" charset="-128"/>
              </a:rPr>
              <a:t>Water productivity/intensity indicators </a:t>
            </a:r>
          </a:p>
          <a:p>
            <a:pPr lvl="1" eaLnBrk="1" hangingPunct="1"/>
            <a:r>
              <a:rPr lang="en-US" altLang="ja-JP" smtClean="0">
                <a:ea typeface="ＭＳ Ｐゴシック" pitchFamily="-124" charset="-128"/>
              </a:rPr>
              <a:t>Investments in water infrastructure</a:t>
            </a:r>
            <a:endParaRPr lang="en-GB" altLang="en-US" smtClean="0"/>
          </a:p>
          <a:p>
            <a:pPr eaLnBrk="1" hangingPunct="1"/>
            <a:endParaRPr lang="en-GB" altLang="en-US"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p:txBody>
          <a:bodyPr/>
          <a:lstStyle/>
          <a:p>
            <a:pPr eaLnBrk="1" hangingPunct="1"/>
            <a:r>
              <a:rPr lang="en-US" altLang="en-US" sz="4000" b="1" smtClean="0">
                <a:solidFill>
                  <a:srgbClr val="FF9900"/>
                </a:solidFill>
                <a:cs typeface="Times New Roman" pitchFamily="18" charset="0"/>
              </a:rPr>
              <a:t>Compilation</a:t>
            </a:r>
            <a:endParaRPr lang="en-GB" altLang="en-US" sz="4000" smtClean="0"/>
          </a:p>
        </p:txBody>
      </p:sp>
      <p:sp>
        <p:nvSpPr>
          <p:cNvPr id="12291" name="Rectangle 3"/>
          <p:cNvSpPr>
            <a:spLocks noGrp="1" noChangeArrowheads="1"/>
          </p:cNvSpPr>
          <p:nvPr>
            <p:ph type="body" idx="4294967295"/>
          </p:nvPr>
        </p:nvSpPr>
        <p:spPr>
          <a:xfrm>
            <a:off x="457200" y="2133600"/>
            <a:ext cx="8229600" cy="4144963"/>
          </a:xfrm>
        </p:spPr>
        <p:txBody>
          <a:bodyPr/>
          <a:lstStyle/>
          <a:p>
            <a:pPr eaLnBrk="1" hangingPunct="1"/>
            <a:r>
              <a:rPr lang="en-US" altLang="ja-JP" smtClean="0">
                <a:ea typeface="ＭＳ Ｐゴシック" pitchFamily="-124" charset="-128"/>
              </a:rPr>
              <a:t>Section contains relevant information on how to go about compiling the core accounts and core tables.</a:t>
            </a:r>
          </a:p>
          <a:p>
            <a:pPr lvl="1" eaLnBrk="1" hangingPunct="1"/>
            <a:r>
              <a:rPr lang="en-US" altLang="en-US" smtClean="0">
                <a:ea typeface="ＭＳ Ｐゴシック" pitchFamily="-124" charset="-128"/>
              </a:rPr>
              <a:t>Basic steps</a:t>
            </a:r>
          </a:p>
          <a:p>
            <a:pPr lvl="1" eaLnBrk="1" hangingPunct="1"/>
            <a:r>
              <a:rPr lang="en-US" altLang="en-US" smtClean="0">
                <a:ea typeface="ＭＳ Ｐゴシック" pitchFamily="-124" charset="-128"/>
              </a:rPr>
              <a:t>Main data sources</a:t>
            </a:r>
          </a:p>
          <a:p>
            <a:pPr lvl="1" eaLnBrk="1" hangingPunct="1"/>
            <a:r>
              <a:rPr lang="en-US" altLang="en-US" smtClean="0">
                <a:ea typeface="ＭＳ Ｐゴシック" pitchFamily="-124" charset="-128"/>
              </a:rPr>
              <a:t>Challenges</a:t>
            </a:r>
            <a:endParaRPr lang="en-GB" altLang="en-US" smtClean="0"/>
          </a:p>
          <a:p>
            <a:pPr eaLnBrk="1" hangingPunct="1"/>
            <a:endParaRPr lang="en-GB" altLang="en-US"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p:txBody>
          <a:bodyPr/>
          <a:lstStyle/>
          <a:p>
            <a:pPr eaLnBrk="1" hangingPunct="1"/>
            <a:r>
              <a:rPr lang="en-GB" altLang="en-US" sz="4000" b="1" smtClean="0">
                <a:solidFill>
                  <a:srgbClr val="FF9900"/>
                </a:solidFill>
                <a:cs typeface="Times New Roman" pitchFamily="18" charset="0"/>
              </a:rPr>
              <a:t>Extensions</a:t>
            </a:r>
            <a:endParaRPr lang="en-GB" altLang="en-US" sz="4000" smtClean="0"/>
          </a:p>
        </p:txBody>
      </p:sp>
      <p:sp>
        <p:nvSpPr>
          <p:cNvPr id="13315" name="Rectangle 3"/>
          <p:cNvSpPr>
            <a:spLocks noGrp="1" noChangeArrowheads="1"/>
          </p:cNvSpPr>
          <p:nvPr>
            <p:ph type="body" idx="4294967295"/>
          </p:nvPr>
        </p:nvSpPr>
        <p:spPr>
          <a:xfrm>
            <a:off x="457200" y="2133600"/>
            <a:ext cx="8229600" cy="4144963"/>
          </a:xfrm>
        </p:spPr>
        <p:txBody>
          <a:bodyPr/>
          <a:lstStyle/>
          <a:p>
            <a:pPr eaLnBrk="1" hangingPunct="1"/>
            <a:r>
              <a:rPr lang="en-US" altLang="ja-JP" smtClean="0">
                <a:ea typeface="ＭＳ Ｐゴシック" pitchFamily="-124" charset="-128"/>
              </a:rPr>
              <a:t>Links to basic data</a:t>
            </a:r>
          </a:p>
          <a:p>
            <a:pPr eaLnBrk="1" hangingPunct="1"/>
            <a:r>
              <a:rPr lang="en-US" altLang="en-US" smtClean="0">
                <a:ea typeface="ＭＳ Ｐゴシック" pitchFamily="-124" charset="-128"/>
              </a:rPr>
              <a:t>Links to other accounts</a:t>
            </a:r>
          </a:p>
          <a:p>
            <a:pPr lvl="1" eaLnBrk="1" hangingPunct="1"/>
            <a:r>
              <a:rPr lang="en-US" altLang="en-US" smtClean="0">
                <a:ea typeface="ＭＳ Ｐゴシック" pitchFamily="-124" charset="-128"/>
              </a:rPr>
              <a:t>Emissions to water</a:t>
            </a:r>
          </a:p>
          <a:p>
            <a:pPr lvl="1" eaLnBrk="1" hangingPunct="1"/>
            <a:r>
              <a:rPr lang="en-US" altLang="en-US" smtClean="0">
                <a:ea typeface="ＭＳ Ｐゴシック" pitchFamily="-124" charset="-128"/>
              </a:rPr>
              <a:t>Energy accounts (use of water by hydro plants)</a:t>
            </a:r>
          </a:p>
          <a:p>
            <a:pPr lvl="1" eaLnBrk="1" hangingPunct="1"/>
            <a:endParaRPr lang="en-GB" altLang="en-US" smtClean="0"/>
          </a:p>
          <a:p>
            <a:pPr eaLnBrk="1" hangingPunct="1"/>
            <a:endParaRPr lang="en-GB" altLang="en-US"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p:txBody>
          <a:bodyPr/>
          <a:lstStyle/>
          <a:p>
            <a:pPr eaLnBrk="1" hangingPunct="1"/>
            <a:r>
              <a:rPr lang="en-GB" altLang="en-US" sz="4000" b="1" smtClean="0">
                <a:solidFill>
                  <a:srgbClr val="FF9900"/>
                </a:solidFill>
                <a:cs typeface="Times New Roman" pitchFamily="18" charset="0"/>
              </a:rPr>
              <a:t>Going forward</a:t>
            </a:r>
            <a:endParaRPr lang="en-GB" altLang="en-US" sz="4000" smtClean="0"/>
          </a:p>
        </p:txBody>
      </p:sp>
      <p:sp>
        <p:nvSpPr>
          <p:cNvPr id="14339" name="Rectangle 3"/>
          <p:cNvSpPr>
            <a:spLocks noGrp="1" noChangeArrowheads="1"/>
          </p:cNvSpPr>
          <p:nvPr>
            <p:ph type="body" idx="4294967295"/>
          </p:nvPr>
        </p:nvSpPr>
        <p:spPr>
          <a:xfrm>
            <a:off x="457200" y="2133600"/>
            <a:ext cx="8229600" cy="4144963"/>
          </a:xfrm>
        </p:spPr>
        <p:txBody>
          <a:bodyPr/>
          <a:lstStyle/>
          <a:p>
            <a:pPr eaLnBrk="1" hangingPunct="1"/>
            <a:r>
              <a:rPr lang="en-US" altLang="ja-JP" sz="2400" dirty="0" smtClean="0">
                <a:ea typeface="ＭＳ Ｐゴシック" pitchFamily="-124" charset="-128"/>
              </a:rPr>
              <a:t>June 2014 – UNCEEA to review the proposed structure of the technical notes along with draft notes for water and energy </a:t>
            </a:r>
            <a:endParaRPr lang="en-US" altLang="ja-JP" sz="2400" dirty="0" smtClean="0">
              <a:ea typeface="ＭＳ Ｐゴシック" pitchFamily="-124" charset="-128"/>
            </a:endParaRPr>
          </a:p>
          <a:p>
            <a:pPr eaLnBrk="1" hangingPunct="1"/>
            <a:r>
              <a:rPr lang="en-GB" sz="2400" dirty="0"/>
              <a:t>July-October 2014 - Editor to draft technical notes with input from London group topic leaders</a:t>
            </a:r>
            <a:endParaRPr lang="nl-NL" sz="2400" dirty="0"/>
          </a:p>
          <a:p>
            <a:pPr eaLnBrk="1" hangingPunct="1"/>
            <a:r>
              <a:rPr lang="en-US" altLang="ja-JP" sz="2400" dirty="0" smtClean="0">
                <a:ea typeface="ＭＳ Ｐゴシック" pitchFamily="-124" charset="-128"/>
              </a:rPr>
              <a:t>October-November </a:t>
            </a:r>
            <a:r>
              <a:rPr lang="en-US" altLang="ja-JP" sz="2400" dirty="0" smtClean="0">
                <a:ea typeface="ＭＳ Ｐゴシック" pitchFamily="-124" charset="-128"/>
              </a:rPr>
              <a:t>2014 - Broad consultation on the technical notes including LG and NSOs</a:t>
            </a:r>
          </a:p>
          <a:p>
            <a:pPr eaLnBrk="1" hangingPunct="1"/>
            <a:endParaRPr lang="en-GB" alt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GB" altLang="en-US" sz="4000" b="1" smtClean="0">
                <a:solidFill>
                  <a:srgbClr val="FF9900"/>
                </a:solidFill>
                <a:cs typeface="Times New Roman" pitchFamily="18" charset="0"/>
              </a:rPr>
              <a:t>Outline of presentation</a:t>
            </a:r>
            <a:endParaRPr lang="en-GB" altLang="en-US" sz="4000" smtClean="0"/>
          </a:p>
        </p:txBody>
      </p:sp>
      <p:sp>
        <p:nvSpPr>
          <p:cNvPr id="3075" name="Rectangle 3"/>
          <p:cNvSpPr>
            <a:spLocks noGrp="1" noChangeArrowheads="1"/>
          </p:cNvSpPr>
          <p:nvPr>
            <p:ph type="body" idx="1"/>
          </p:nvPr>
        </p:nvSpPr>
        <p:spPr>
          <a:xfrm>
            <a:off x="381000" y="2209800"/>
            <a:ext cx="8229600" cy="4525963"/>
          </a:xfrm>
        </p:spPr>
        <p:txBody>
          <a:bodyPr/>
          <a:lstStyle/>
          <a:p>
            <a:pPr eaLnBrk="1" hangingPunct="1"/>
            <a:r>
              <a:rPr lang="en-GB" altLang="en-US" sz="2400" dirty="0" smtClean="0"/>
              <a:t>Reasons and mandate</a:t>
            </a:r>
          </a:p>
          <a:p>
            <a:pPr eaLnBrk="1" hangingPunct="1"/>
            <a:r>
              <a:rPr lang="en-GB" altLang="en-US" sz="2400" dirty="0" smtClean="0"/>
              <a:t>Core Accounts </a:t>
            </a:r>
            <a:r>
              <a:rPr lang="en-GB" altLang="en-US" sz="2400" dirty="0" smtClean="0"/>
              <a:t>and core tables</a:t>
            </a:r>
            <a:endParaRPr lang="en-GB" altLang="en-US" sz="2400" dirty="0" smtClean="0"/>
          </a:p>
          <a:p>
            <a:pPr eaLnBrk="1" hangingPunct="1"/>
            <a:r>
              <a:rPr lang="en-GB" altLang="en-US" sz="2400" dirty="0" smtClean="0"/>
              <a:t>Core table </a:t>
            </a:r>
            <a:r>
              <a:rPr lang="en-GB" altLang="en-US" sz="2400" dirty="0" smtClean="0"/>
              <a:t>1 for water</a:t>
            </a:r>
            <a:r>
              <a:rPr lang="en-GB" altLang="en-US" dirty="0" smtClean="0"/>
              <a:t> </a:t>
            </a:r>
            <a:endParaRPr lang="en-GB" altLang="en-US" dirty="0" smtClean="0"/>
          </a:p>
          <a:p>
            <a:r>
              <a:rPr lang="en-GB" altLang="en-US" sz="2400" dirty="0" smtClean="0"/>
              <a:t>Core table </a:t>
            </a:r>
            <a:r>
              <a:rPr lang="en-GB" altLang="en-US" sz="2400" dirty="0" smtClean="0"/>
              <a:t>2 for water</a:t>
            </a:r>
            <a:endParaRPr lang="en-GB" altLang="en-US" sz="2400" dirty="0" smtClean="0"/>
          </a:p>
          <a:p>
            <a:r>
              <a:rPr lang="en-GB" altLang="en-US" sz="2400" dirty="0" smtClean="0"/>
              <a:t>Indicators/aggregates</a:t>
            </a:r>
          </a:p>
          <a:p>
            <a:r>
              <a:rPr lang="en-US" altLang="en-US" sz="2400" dirty="0" smtClean="0"/>
              <a:t>Compilation</a:t>
            </a:r>
          </a:p>
          <a:p>
            <a:r>
              <a:rPr lang="en-US" altLang="en-US" sz="2400" dirty="0" smtClean="0"/>
              <a:t>Extension</a:t>
            </a:r>
          </a:p>
          <a:p>
            <a:r>
              <a:rPr lang="en-US" altLang="en-US" sz="2400" dirty="0" smtClean="0"/>
              <a:t>Plan going forward</a:t>
            </a:r>
            <a:endParaRPr lang="en-GB" altLang="en-US" sz="2400" dirty="0" smtClean="0"/>
          </a:p>
          <a:p>
            <a:pPr eaLnBrk="1" hangingPunct="1"/>
            <a:endParaRPr lang="en-GB" altLang="en-US" sz="24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a:xfrm>
            <a:off x="1600200" y="914400"/>
            <a:ext cx="7086600" cy="838200"/>
          </a:xfrm>
        </p:spPr>
        <p:txBody>
          <a:bodyPr/>
          <a:lstStyle/>
          <a:p>
            <a:pPr eaLnBrk="1" hangingPunct="1"/>
            <a:r>
              <a:rPr lang="en-AU" altLang="en-US" sz="4000" b="1" dirty="0" smtClean="0">
                <a:solidFill>
                  <a:srgbClr val="FF9900"/>
                </a:solidFill>
                <a:cs typeface="Times New Roman" pitchFamily="18" charset="0"/>
              </a:rPr>
              <a:t>Reasons and mandate</a:t>
            </a:r>
            <a:endParaRPr lang="en-GB" altLang="en-US" sz="4000" dirty="0" smtClean="0"/>
          </a:p>
        </p:txBody>
      </p:sp>
      <p:sp>
        <p:nvSpPr>
          <p:cNvPr id="4099" name="Rectangle 3"/>
          <p:cNvSpPr>
            <a:spLocks noGrp="1" noChangeArrowheads="1"/>
          </p:cNvSpPr>
          <p:nvPr>
            <p:ph type="body" idx="4294967295"/>
          </p:nvPr>
        </p:nvSpPr>
        <p:spPr>
          <a:xfrm>
            <a:off x="381000" y="1752600"/>
            <a:ext cx="8229600" cy="4525963"/>
          </a:xfrm>
        </p:spPr>
        <p:txBody>
          <a:bodyPr/>
          <a:lstStyle/>
          <a:p>
            <a:pPr eaLnBrk="1" hangingPunct="1">
              <a:lnSpc>
                <a:spcPct val="90000"/>
              </a:lnSpc>
            </a:pPr>
            <a:r>
              <a:rPr lang="nl-NL" altLang="ja-JP" sz="2400" dirty="0" err="1" smtClean="0">
                <a:ea typeface="ＭＳ Ｐゴシック" pitchFamily="-124" charset="-128"/>
              </a:rPr>
              <a:t>Core</a:t>
            </a:r>
            <a:r>
              <a:rPr lang="nl-NL" altLang="ja-JP" sz="2400" dirty="0" smtClean="0">
                <a:ea typeface="ＭＳ Ｐゴシック" pitchFamily="-124" charset="-128"/>
              </a:rPr>
              <a:t> </a:t>
            </a:r>
            <a:r>
              <a:rPr lang="nl-NL" altLang="ja-JP" sz="2400" dirty="0" err="1" smtClean="0">
                <a:ea typeface="ＭＳ Ｐゴシック" pitchFamily="-124" charset="-128"/>
              </a:rPr>
              <a:t>tables</a:t>
            </a:r>
            <a:r>
              <a:rPr lang="nl-NL" altLang="ja-JP" sz="2400" dirty="0" smtClean="0">
                <a:ea typeface="ＭＳ Ｐゴシック" pitchFamily="-124" charset="-128"/>
              </a:rPr>
              <a:t> </a:t>
            </a:r>
            <a:r>
              <a:rPr lang="nl-NL" altLang="ja-JP" sz="2400" dirty="0" err="1" smtClean="0">
                <a:ea typeface="ＭＳ Ｐゴシック" pitchFamily="-124" charset="-128"/>
              </a:rPr>
              <a:t>provide</a:t>
            </a:r>
            <a:r>
              <a:rPr lang="nl-NL" altLang="ja-JP" sz="2400" dirty="0" smtClean="0">
                <a:ea typeface="ＭＳ Ｐゴシック" pitchFamily="-124" charset="-128"/>
              </a:rPr>
              <a:t> </a:t>
            </a:r>
            <a:r>
              <a:rPr lang="nl-NL" altLang="ja-JP" sz="2400" dirty="0" err="1" smtClean="0">
                <a:ea typeface="ＭＳ Ｐゴシック" pitchFamily="-124" charset="-128"/>
              </a:rPr>
              <a:t>concise</a:t>
            </a:r>
            <a:r>
              <a:rPr lang="nl-NL" altLang="ja-JP" sz="2400" dirty="0" smtClean="0">
                <a:ea typeface="ＭＳ Ｐゴシック" pitchFamily="-124" charset="-128"/>
              </a:rPr>
              <a:t>, </a:t>
            </a:r>
            <a:r>
              <a:rPr lang="nl-NL" altLang="ja-JP" sz="2400" dirty="0" err="1" smtClean="0">
                <a:ea typeface="ＭＳ Ｐゴシック" pitchFamily="-124" charset="-128"/>
              </a:rPr>
              <a:t>highly</a:t>
            </a:r>
            <a:r>
              <a:rPr lang="nl-NL" altLang="ja-JP" sz="2400" dirty="0" smtClean="0">
                <a:ea typeface="ＭＳ Ｐゴシック" pitchFamily="-124" charset="-128"/>
              </a:rPr>
              <a:t> relevant information</a:t>
            </a:r>
          </a:p>
          <a:p>
            <a:pPr eaLnBrk="1" hangingPunct="1">
              <a:lnSpc>
                <a:spcPct val="90000"/>
              </a:lnSpc>
            </a:pPr>
            <a:r>
              <a:rPr lang="en-GB" altLang="en-US" sz="2400" dirty="0" smtClean="0"/>
              <a:t>Information is key to deriving indicators and aids in developing evidence based public policies</a:t>
            </a:r>
            <a:endParaRPr lang="en-AU" altLang="en-US" sz="2400" dirty="0" smtClean="0"/>
          </a:p>
          <a:p>
            <a:pPr eaLnBrk="1" hangingPunct="1">
              <a:lnSpc>
                <a:spcPct val="90000"/>
              </a:lnSpc>
            </a:pPr>
            <a:r>
              <a:rPr lang="en-US" altLang="en-US" sz="2400" dirty="0" smtClean="0"/>
              <a:t>UNSC at its 44</a:t>
            </a:r>
            <a:r>
              <a:rPr lang="en-US" altLang="en-US" sz="2400" baseline="30000" dirty="0" smtClean="0"/>
              <a:t>th</a:t>
            </a:r>
            <a:r>
              <a:rPr lang="en-US" altLang="en-US" sz="2400" dirty="0" smtClean="0"/>
              <a:t> session urged UNCEEA to develop a core set of tables and accounts</a:t>
            </a:r>
          </a:p>
          <a:p>
            <a:pPr lvl="0"/>
            <a:r>
              <a:rPr lang="en-GB" sz="2400" dirty="0" smtClean="0"/>
              <a:t>Core tables will be developed for:</a:t>
            </a:r>
          </a:p>
          <a:p>
            <a:pPr marL="0" indent="0">
              <a:buNone/>
            </a:pPr>
            <a:r>
              <a:rPr lang="en-GB" sz="2000" dirty="0"/>
              <a:t>	</a:t>
            </a:r>
            <a:r>
              <a:rPr lang="en-GB" sz="1600" dirty="0" smtClean="0"/>
              <a:t>Water </a:t>
            </a:r>
            <a:r>
              <a:rPr lang="en-GB" sz="1600" dirty="0"/>
              <a:t>accounting</a:t>
            </a:r>
            <a:endParaRPr lang="nl-NL" sz="1600" dirty="0"/>
          </a:p>
          <a:p>
            <a:pPr marL="0" lvl="0" indent="0">
              <a:buNone/>
            </a:pPr>
            <a:r>
              <a:rPr lang="en-GB" sz="1600" dirty="0" smtClean="0"/>
              <a:t>	Energy </a:t>
            </a:r>
            <a:r>
              <a:rPr lang="en-GB" sz="1600" dirty="0"/>
              <a:t>accounting</a:t>
            </a:r>
            <a:endParaRPr lang="nl-NL" sz="1600" dirty="0"/>
          </a:p>
          <a:p>
            <a:pPr marL="0" lvl="0" indent="0">
              <a:buNone/>
            </a:pPr>
            <a:r>
              <a:rPr lang="en-GB" sz="1600" dirty="0" smtClean="0"/>
              <a:t>	MFA  </a:t>
            </a:r>
            <a:r>
              <a:rPr lang="en-GB" sz="1600" dirty="0"/>
              <a:t>and waste  accounting</a:t>
            </a:r>
            <a:endParaRPr lang="nl-NL" sz="1600" dirty="0"/>
          </a:p>
          <a:p>
            <a:pPr marL="0" lvl="0" indent="0">
              <a:buNone/>
            </a:pPr>
            <a:r>
              <a:rPr lang="en-GB" sz="1600" dirty="0" smtClean="0"/>
              <a:t>	Air </a:t>
            </a:r>
            <a:r>
              <a:rPr lang="en-GB" sz="1600" dirty="0"/>
              <a:t>emission accounting</a:t>
            </a:r>
            <a:endParaRPr lang="nl-NL" sz="1600" dirty="0"/>
          </a:p>
          <a:p>
            <a:pPr marL="0" lvl="0" indent="0">
              <a:buNone/>
            </a:pPr>
            <a:r>
              <a:rPr lang="en-GB" sz="1600" dirty="0" smtClean="0"/>
              <a:t>	Land </a:t>
            </a:r>
            <a:r>
              <a:rPr lang="en-GB" sz="1600" dirty="0"/>
              <a:t>accounting </a:t>
            </a:r>
            <a:endParaRPr lang="nl-NL" sz="1600" dirty="0"/>
          </a:p>
          <a:p>
            <a:pPr marL="0" lvl="0" indent="0">
              <a:buNone/>
            </a:pPr>
            <a:r>
              <a:rPr lang="en-GB" sz="1600" dirty="0" smtClean="0"/>
              <a:t>	Forest </a:t>
            </a:r>
            <a:r>
              <a:rPr lang="en-GB" sz="1600" dirty="0"/>
              <a:t>accounting</a:t>
            </a:r>
            <a:endParaRPr lang="nl-NL" sz="1600" dirty="0"/>
          </a:p>
          <a:p>
            <a:pPr marL="457200" lvl="1" indent="0">
              <a:buNone/>
            </a:pPr>
            <a:r>
              <a:rPr lang="en-GB" sz="1600" dirty="0" smtClean="0"/>
              <a:t>	Environmental </a:t>
            </a:r>
            <a:r>
              <a:rPr lang="en-GB" sz="1600" dirty="0"/>
              <a:t>Protection Expenditures Accounting </a:t>
            </a:r>
            <a:endParaRPr lang="nl-NL" sz="1600" dirty="0"/>
          </a:p>
          <a:p>
            <a:pPr marL="0" lvl="0" indent="0">
              <a:buNone/>
            </a:pPr>
            <a:r>
              <a:rPr lang="en-GB" sz="1600" dirty="0" smtClean="0"/>
              <a:t>	Environmental </a:t>
            </a:r>
            <a:r>
              <a:rPr lang="en-GB" sz="1600" dirty="0"/>
              <a:t>Goods and Services Sector</a:t>
            </a:r>
            <a:endParaRPr lang="nl-NL" sz="1600" dirty="0"/>
          </a:p>
          <a:p>
            <a:pPr marL="0" lvl="0" indent="0">
              <a:buNone/>
            </a:pPr>
            <a:r>
              <a:rPr lang="en-GB" sz="1600" dirty="0" smtClean="0"/>
              <a:t>	Environmental </a:t>
            </a:r>
            <a:r>
              <a:rPr lang="en-GB" sz="1600" dirty="0"/>
              <a:t>taxes and subsidies</a:t>
            </a:r>
            <a:endParaRPr lang="nl-NL" sz="1600" dirty="0"/>
          </a:p>
          <a:p>
            <a:pPr eaLnBrk="1" hangingPunct="1">
              <a:lnSpc>
                <a:spcPct val="90000"/>
              </a:lnSpc>
            </a:pPr>
            <a:endParaRPr lang="en-AU" alt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4000" b="1" dirty="0" err="1" smtClean="0"/>
              <a:t>Core</a:t>
            </a:r>
            <a:r>
              <a:rPr lang="nl-NL" sz="4000" b="1" dirty="0" smtClean="0"/>
              <a:t> </a:t>
            </a:r>
            <a:r>
              <a:rPr lang="nl-NL" sz="4000" b="1" dirty="0" err="1" smtClean="0"/>
              <a:t>tables</a:t>
            </a:r>
            <a:r>
              <a:rPr lang="nl-NL" sz="4000" b="1" dirty="0" smtClean="0"/>
              <a:t> </a:t>
            </a:r>
            <a:r>
              <a:rPr lang="nl-NL" sz="4000" b="1" dirty="0" err="1" smtClean="0"/>
              <a:t>and</a:t>
            </a:r>
            <a:r>
              <a:rPr lang="nl-NL" sz="4000" b="1" dirty="0" smtClean="0"/>
              <a:t> accounts</a:t>
            </a:r>
            <a:endParaRPr lang="nl-NL" sz="4000" b="1" dirty="0"/>
          </a:p>
        </p:txBody>
      </p:sp>
      <p:sp>
        <p:nvSpPr>
          <p:cNvPr id="3" name="Tijdelijke aanduiding voor inhoud 2"/>
          <p:cNvSpPr>
            <a:spLocks noGrp="1"/>
          </p:cNvSpPr>
          <p:nvPr>
            <p:ph idx="1"/>
          </p:nvPr>
        </p:nvSpPr>
        <p:spPr>
          <a:xfrm>
            <a:off x="457200" y="2057400"/>
            <a:ext cx="8229600" cy="4525963"/>
          </a:xfrm>
        </p:spPr>
        <p:txBody>
          <a:bodyPr/>
          <a:lstStyle/>
          <a:p>
            <a:r>
              <a:rPr lang="en-GB" sz="2400" b="1" dirty="0"/>
              <a:t>Core accounts</a:t>
            </a:r>
            <a:r>
              <a:rPr lang="en-GB" sz="2400" dirty="0"/>
              <a:t> are the key accounts from SEEA CF that are relevant for the topic of the technical note. For example, the core accounts for the technical note on water accounting are the physical supply and use tables for water and the water asset accounts. </a:t>
            </a:r>
            <a:endParaRPr lang="en-GB" sz="2400" dirty="0" smtClean="0"/>
          </a:p>
          <a:p>
            <a:endParaRPr lang="en-GB" sz="2400" dirty="0" smtClean="0"/>
          </a:p>
          <a:p>
            <a:r>
              <a:rPr lang="en-GB" sz="2400" dirty="0"/>
              <a:t>The </a:t>
            </a:r>
            <a:r>
              <a:rPr lang="en-GB" sz="2400" b="1" dirty="0"/>
              <a:t>core tables</a:t>
            </a:r>
            <a:r>
              <a:rPr lang="en-GB" sz="2400" dirty="0"/>
              <a:t> provide an aggregated set of data which provides enough information to derive relevant indicators. The data in the core tables directly comes from the core accounts, but is combined with other relevant data sources such as the national accounts and labour statistics.</a:t>
            </a:r>
            <a:endParaRPr lang="nl-NL" sz="2400" dirty="0"/>
          </a:p>
        </p:txBody>
      </p:sp>
    </p:spTree>
    <p:extLst>
      <p:ext uri="{BB962C8B-B14F-4D97-AF65-F5344CB8AC3E}">
        <p14:creationId xmlns:p14="http://schemas.microsoft.com/office/powerpoint/2010/main" val="3675702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lvl="0"/>
            <a:r>
              <a:rPr lang="en-GB" b="1" dirty="0" smtClean="0"/>
              <a:t>Core tables have three functions:</a:t>
            </a:r>
            <a:r>
              <a:rPr lang="nl-NL" b="1" dirty="0" smtClean="0"/>
              <a:t/>
            </a:r>
            <a:br>
              <a:rPr lang="nl-NL" b="1" dirty="0" smtClean="0"/>
            </a:br>
            <a:endParaRPr lang="nl-NL" b="1" dirty="0"/>
          </a:p>
        </p:txBody>
      </p:sp>
      <p:sp>
        <p:nvSpPr>
          <p:cNvPr id="3" name="Tijdelijke aanduiding voor inhoud 2"/>
          <p:cNvSpPr>
            <a:spLocks noGrp="1"/>
          </p:cNvSpPr>
          <p:nvPr>
            <p:ph idx="1"/>
          </p:nvPr>
        </p:nvSpPr>
        <p:spPr/>
        <p:txBody>
          <a:bodyPr/>
          <a:lstStyle/>
          <a:p>
            <a:pPr marL="457200" lvl="0" indent="-457200">
              <a:buFont typeface="+mj-lt"/>
              <a:buAutoNum type="arabicPeriod"/>
            </a:pPr>
            <a:r>
              <a:rPr lang="en-GB" sz="2400" dirty="0" smtClean="0"/>
              <a:t>For </a:t>
            </a:r>
            <a:r>
              <a:rPr lang="en-GB" sz="2400" b="1" dirty="0"/>
              <a:t>compilers</a:t>
            </a:r>
            <a:r>
              <a:rPr lang="en-GB" sz="2400" dirty="0"/>
              <a:t> they provide an overview of the end result of their compilation efforts and help them in deciding what core accounts to compile first.</a:t>
            </a:r>
            <a:endParaRPr lang="nl-NL" sz="2400" dirty="0"/>
          </a:p>
          <a:p>
            <a:pPr marL="457200" lvl="0" indent="-457200">
              <a:buFont typeface="+mj-lt"/>
              <a:buAutoNum type="arabicPeriod"/>
            </a:pPr>
            <a:r>
              <a:rPr lang="en-GB" sz="2400" dirty="0"/>
              <a:t>For </a:t>
            </a:r>
            <a:r>
              <a:rPr lang="en-GB" sz="2400" b="1" dirty="0"/>
              <a:t>users of the accounts </a:t>
            </a:r>
            <a:r>
              <a:rPr lang="en-GB" sz="2400" dirty="0"/>
              <a:t>(i.e. researchers, policymakers, etc.) they present an overview of the key data and indicators that can be derived from the accounts </a:t>
            </a:r>
            <a:endParaRPr lang="nl-NL" sz="2400" dirty="0"/>
          </a:p>
          <a:p>
            <a:pPr marL="457200" lvl="0" indent="-457200">
              <a:buFont typeface="+mj-lt"/>
              <a:buAutoNum type="arabicPeriod"/>
            </a:pPr>
            <a:r>
              <a:rPr lang="en-GB" sz="2400" dirty="0"/>
              <a:t>For </a:t>
            </a:r>
            <a:r>
              <a:rPr lang="en-GB" sz="2400" b="1" dirty="0"/>
              <a:t>international agencies </a:t>
            </a:r>
            <a:r>
              <a:rPr lang="en-GB" sz="2400" dirty="0"/>
              <a:t>they can be used as a starting point in the development of common reporting tables and development of global databases</a:t>
            </a:r>
            <a:endParaRPr lang="nl-NL" sz="2400" dirty="0"/>
          </a:p>
          <a:p>
            <a:endParaRPr lang="nl-NL" dirty="0"/>
          </a:p>
        </p:txBody>
      </p:sp>
    </p:spTree>
    <p:extLst>
      <p:ext uri="{BB962C8B-B14F-4D97-AF65-F5344CB8AC3E}">
        <p14:creationId xmlns:p14="http://schemas.microsoft.com/office/powerpoint/2010/main" val="2288736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p:txBody>
          <a:bodyPr/>
          <a:lstStyle/>
          <a:p>
            <a:pPr eaLnBrk="1" hangingPunct="1"/>
            <a:r>
              <a:rPr lang="en-AU" altLang="en-US" sz="4000" b="1" dirty="0" smtClean="0">
                <a:solidFill>
                  <a:srgbClr val="FF9900"/>
                </a:solidFill>
                <a:cs typeface="Times New Roman" pitchFamily="18" charset="0"/>
              </a:rPr>
              <a:t>Core </a:t>
            </a:r>
            <a:r>
              <a:rPr lang="en-AU" altLang="en-US" sz="4000" b="1" dirty="0" smtClean="0">
                <a:solidFill>
                  <a:srgbClr val="FF9900"/>
                </a:solidFill>
                <a:cs typeface="Times New Roman" pitchFamily="18" charset="0"/>
              </a:rPr>
              <a:t>accounts for water</a:t>
            </a:r>
            <a:endParaRPr lang="en-GB" altLang="en-US" sz="4000" dirty="0" smtClean="0"/>
          </a:p>
        </p:txBody>
      </p:sp>
      <p:sp>
        <p:nvSpPr>
          <p:cNvPr id="5123" name="Rectangle 5"/>
          <p:cNvSpPr>
            <a:spLocks noChangeArrowheads="1"/>
          </p:cNvSpPr>
          <p:nvPr/>
        </p:nvSpPr>
        <p:spPr bwMode="auto">
          <a:xfrm>
            <a:off x="152400" y="2043440"/>
            <a:ext cx="8640763" cy="2985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altLang="en-US" sz="2000" dirty="0">
                <a:ea typeface="ＭＳ 明朝" charset="-128"/>
              </a:rPr>
              <a:t>Core table 1 is composed of 3 </a:t>
            </a:r>
            <a:r>
              <a:rPr lang="en-US" altLang="en-US" sz="2000" b="1" dirty="0">
                <a:ea typeface="ＭＳ 明朝" charset="-128"/>
              </a:rPr>
              <a:t>core </a:t>
            </a:r>
            <a:r>
              <a:rPr lang="en-US" altLang="en-US" sz="2000" b="1" dirty="0" smtClean="0">
                <a:ea typeface="ＭＳ 明朝" charset="-128"/>
              </a:rPr>
              <a:t>accounts</a:t>
            </a:r>
            <a:r>
              <a:rPr lang="en-US" altLang="en-US" sz="2000" dirty="0" smtClean="0">
                <a:ea typeface="ＭＳ 明朝" charset="-128"/>
              </a:rPr>
              <a:t>:</a:t>
            </a:r>
          </a:p>
          <a:p>
            <a:endParaRPr lang="en-US" altLang="en-US" sz="2000" dirty="0">
              <a:ea typeface="ＭＳ 明朝" charset="-128"/>
            </a:endParaRPr>
          </a:p>
          <a:p>
            <a:pPr marL="342900" indent="-342900">
              <a:buFont typeface="Arial" pitchFamily="34" charset="0"/>
              <a:buChar char="•"/>
            </a:pPr>
            <a:r>
              <a:rPr lang="en-US" altLang="en-US" sz="2000" b="1" dirty="0">
                <a:ea typeface="ＭＳ 明朝" charset="-128"/>
              </a:rPr>
              <a:t>First block </a:t>
            </a:r>
            <a:r>
              <a:rPr lang="en-US" altLang="en-US" sz="2000" dirty="0">
                <a:ea typeface="ＭＳ 明朝" charset="-128"/>
              </a:rPr>
              <a:t>shown below—contains information on physical supply and use of water</a:t>
            </a:r>
          </a:p>
          <a:p>
            <a:pPr marL="342900" indent="-342900">
              <a:buFont typeface="Arial" pitchFamily="34" charset="0"/>
              <a:buChar char="•"/>
            </a:pPr>
            <a:r>
              <a:rPr lang="en-US" altLang="en-US" sz="2000" dirty="0">
                <a:ea typeface="ＭＳ 明朝" charset="-128"/>
              </a:rPr>
              <a:t>Information is part of the physical supply and use table for water which contains more details</a:t>
            </a:r>
          </a:p>
          <a:p>
            <a:pPr marL="342900" indent="-342900">
              <a:buFont typeface="Arial" pitchFamily="34" charset="0"/>
              <a:buChar char="•"/>
            </a:pPr>
            <a:r>
              <a:rPr lang="en-US" altLang="en-US" sz="2000" dirty="0">
                <a:ea typeface="ＭＳ 明朝" charset="-128"/>
              </a:rPr>
              <a:t>Codes correspond to data </a:t>
            </a:r>
            <a:r>
              <a:rPr lang="en-GB" altLang="en-US" sz="2000" dirty="0">
                <a:ea typeface="ＭＳ 明朝" charset="-128"/>
              </a:rPr>
              <a:t>items</a:t>
            </a:r>
            <a:r>
              <a:rPr lang="en-US" altLang="en-US" sz="2000" dirty="0">
                <a:ea typeface="ＭＳ 明朝" charset="-128"/>
              </a:rPr>
              <a:t> from IRWS</a:t>
            </a:r>
          </a:p>
          <a:p>
            <a:endParaRPr lang="en-GB" altLang="en-US" sz="2000" dirty="0">
              <a:ea typeface="ＭＳ 明朝" charset="-128"/>
            </a:endParaRPr>
          </a:p>
          <a:p>
            <a:pPr>
              <a:buFontTx/>
              <a:buChar char="•"/>
            </a:pPr>
            <a:endParaRPr lang="en-GB" altLang="en-US" sz="2800" dirty="0">
              <a:ea typeface="ＭＳ 明朝" charset="-128"/>
            </a:endParaRPr>
          </a:p>
        </p:txBody>
      </p:sp>
      <p:pic>
        <p:nvPicPr>
          <p:cNvPr id="5124"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4495800"/>
            <a:ext cx="8858250" cy="172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p:txBody>
          <a:bodyPr/>
          <a:lstStyle/>
          <a:p>
            <a:pPr eaLnBrk="1" hangingPunct="1"/>
            <a:r>
              <a:rPr lang="en-AU" altLang="en-US" sz="4000" b="1" dirty="0" smtClean="0">
                <a:solidFill>
                  <a:srgbClr val="FF9900"/>
                </a:solidFill>
                <a:cs typeface="Times New Roman" pitchFamily="18" charset="0"/>
              </a:rPr>
              <a:t>Core </a:t>
            </a:r>
            <a:r>
              <a:rPr lang="en-AU" altLang="en-US" sz="4000" b="1" dirty="0" smtClean="0">
                <a:solidFill>
                  <a:srgbClr val="FF9900"/>
                </a:solidFill>
                <a:cs typeface="Times New Roman" pitchFamily="18" charset="0"/>
              </a:rPr>
              <a:t>accounts for water</a:t>
            </a:r>
            <a:endParaRPr lang="en-GB" altLang="en-US" sz="4000" dirty="0" smtClean="0"/>
          </a:p>
        </p:txBody>
      </p:sp>
      <p:sp>
        <p:nvSpPr>
          <p:cNvPr id="6147" name="Rectangle 3"/>
          <p:cNvSpPr>
            <a:spLocks noChangeArrowheads="1"/>
          </p:cNvSpPr>
          <p:nvPr/>
        </p:nvSpPr>
        <p:spPr bwMode="auto">
          <a:xfrm>
            <a:off x="152400" y="2046417"/>
            <a:ext cx="8640763" cy="2369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342900" indent="-342900">
              <a:buFont typeface="Arial" pitchFamily="34" charset="0"/>
              <a:buChar char="•"/>
            </a:pPr>
            <a:r>
              <a:rPr lang="en-US" altLang="en-US" sz="2000" b="1" dirty="0">
                <a:ea typeface="ＭＳ 明朝" charset="-128"/>
              </a:rPr>
              <a:t>Second block </a:t>
            </a:r>
            <a:r>
              <a:rPr lang="en-US" altLang="en-US" sz="2000" dirty="0">
                <a:ea typeface="ＭＳ 明朝" charset="-128"/>
              </a:rPr>
              <a:t>shown below—contains information on supply and use for water products in monetary terms</a:t>
            </a:r>
          </a:p>
          <a:p>
            <a:pPr marL="342900" indent="-342900">
              <a:buFont typeface="Arial" pitchFamily="34" charset="0"/>
              <a:buChar char="•"/>
            </a:pPr>
            <a:r>
              <a:rPr lang="en-US" altLang="en-US" sz="2000" dirty="0">
                <a:ea typeface="ＭＳ 明朝" charset="-128"/>
              </a:rPr>
              <a:t>Information is part of the monetary supply and use table for water which contains more details</a:t>
            </a:r>
          </a:p>
          <a:p>
            <a:pPr marL="342900" indent="-342900">
              <a:buFont typeface="Arial" pitchFamily="34" charset="0"/>
              <a:buChar char="•"/>
            </a:pPr>
            <a:r>
              <a:rPr lang="en-US" altLang="en-US" sz="2000" dirty="0">
                <a:ea typeface="ＭＳ 明朝" charset="-128"/>
              </a:rPr>
              <a:t>National accounts data can be used to populate table to the extent possible</a:t>
            </a:r>
            <a:endParaRPr lang="en-GB" altLang="en-US" sz="2000" dirty="0">
              <a:ea typeface="ＭＳ 明朝" charset="-128"/>
            </a:endParaRPr>
          </a:p>
          <a:p>
            <a:pPr>
              <a:buFontTx/>
              <a:buChar char="•"/>
            </a:pPr>
            <a:endParaRPr lang="en-GB" altLang="en-US" sz="2800" dirty="0">
              <a:ea typeface="ＭＳ 明朝" charset="-128"/>
            </a:endParaRPr>
          </a:p>
        </p:txBody>
      </p:sp>
      <p:pic>
        <p:nvPicPr>
          <p:cNvPr id="614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4267200"/>
            <a:ext cx="8858250" cy="206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p:txBody>
          <a:bodyPr/>
          <a:lstStyle/>
          <a:p>
            <a:pPr eaLnBrk="1" hangingPunct="1"/>
            <a:r>
              <a:rPr lang="en-AU" altLang="en-US" sz="4000" b="1" smtClean="0">
                <a:solidFill>
                  <a:srgbClr val="FF9900"/>
                </a:solidFill>
                <a:cs typeface="Times New Roman" pitchFamily="18" charset="0"/>
              </a:rPr>
              <a:t>Core accounts</a:t>
            </a:r>
            <a:endParaRPr lang="en-GB" altLang="en-US" sz="4000" smtClean="0"/>
          </a:p>
        </p:txBody>
      </p:sp>
      <p:sp>
        <p:nvSpPr>
          <p:cNvPr id="7171" name="Rectangle 3"/>
          <p:cNvSpPr>
            <a:spLocks noChangeArrowheads="1"/>
          </p:cNvSpPr>
          <p:nvPr/>
        </p:nvSpPr>
        <p:spPr bwMode="auto">
          <a:xfrm>
            <a:off x="228600" y="1938566"/>
            <a:ext cx="8640763"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342900" indent="-342900">
              <a:buFont typeface="Arial" pitchFamily="34" charset="0"/>
              <a:buChar char="•"/>
            </a:pPr>
            <a:r>
              <a:rPr lang="en-US" altLang="en-US" sz="2000" b="1" dirty="0">
                <a:ea typeface="ＭＳ 明朝" charset="-128"/>
              </a:rPr>
              <a:t>Third block </a:t>
            </a:r>
            <a:r>
              <a:rPr lang="en-US" altLang="en-US" sz="2000" dirty="0">
                <a:ea typeface="ＭＳ 明朝" charset="-128"/>
              </a:rPr>
              <a:t>contains monetary information on water related </a:t>
            </a:r>
            <a:r>
              <a:rPr lang="en-US" altLang="en-US" sz="2000" dirty="0" smtClean="0">
                <a:ea typeface="ＭＳ 明朝" charset="-128"/>
              </a:rPr>
              <a:t>assets</a:t>
            </a:r>
          </a:p>
          <a:p>
            <a:pPr marL="342900" indent="-342900">
              <a:buFont typeface="Arial" pitchFamily="34" charset="0"/>
              <a:buChar char="•"/>
            </a:pPr>
            <a:endParaRPr lang="en-US" altLang="en-US" sz="2000" dirty="0">
              <a:ea typeface="ＭＳ 明朝" charset="-128"/>
            </a:endParaRPr>
          </a:p>
          <a:p>
            <a:pPr marL="342900" indent="-342900">
              <a:buFont typeface="Arial" pitchFamily="34" charset="0"/>
              <a:buChar char="•"/>
            </a:pPr>
            <a:r>
              <a:rPr lang="en-US" altLang="en-US" sz="2000" dirty="0">
                <a:ea typeface="ＭＳ 明朝" charset="-128"/>
              </a:rPr>
              <a:t>Information is relevant for a more complete understanding of the investment needs in the water sector </a:t>
            </a:r>
          </a:p>
          <a:p>
            <a:pPr>
              <a:buFontTx/>
              <a:buChar char="•"/>
            </a:pPr>
            <a:endParaRPr lang="en-US" altLang="en-US" sz="2000" dirty="0">
              <a:ea typeface="ＭＳ 明朝" charset="-128"/>
            </a:endParaRPr>
          </a:p>
          <a:p>
            <a:pPr>
              <a:buFontTx/>
              <a:buChar char="•"/>
            </a:pPr>
            <a:endParaRPr lang="en-US" altLang="en-US" sz="2000" dirty="0">
              <a:ea typeface="ＭＳ 明朝" charset="-128"/>
            </a:endParaRPr>
          </a:p>
          <a:p>
            <a:pPr>
              <a:buFontTx/>
              <a:buChar char="•"/>
            </a:pPr>
            <a:endParaRPr lang="en-US" altLang="en-US" sz="2000" dirty="0">
              <a:ea typeface="ＭＳ 明朝" charset="-128"/>
            </a:endParaRPr>
          </a:p>
          <a:p>
            <a:pPr>
              <a:buFontTx/>
              <a:buChar char="•"/>
            </a:pPr>
            <a:endParaRPr lang="en-GB" altLang="en-US" sz="2800" dirty="0">
              <a:ea typeface="ＭＳ 明朝" charset="-128"/>
            </a:endParaRPr>
          </a:p>
        </p:txBody>
      </p:sp>
      <p:pic>
        <p:nvPicPr>
          <p:cNvPr id="7172" name="Picture 1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3886200"/>
            <a:ext cx="885825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p:txBody>
          <a:bodyPr/>
          <a:lstStyle/>
          <a:p>
            <a:pPr eaLnBrk="1" hangingPunct="1"/>
            <a:r>
              <a:rPr lang="en-AU" altLang="en-US" sz="3600" b="1" smtClean="0">
                <a:solidFill>
                  <a:srgbClr val="FF9900"/>
                </a:solidFill>
                <a:cs typeface="Times New Roman" pitchFamily="18" charset="0"/>
              </a:rPr>
              <a:t>Core table 1-putting it all together</a:t>
            </a:r>
            <a:endParaRPr lang="en-GB" altLang="en-US" sz="3600" smtClean="0"/>
          </a:p>
        </p:txBody>
      </p:sp>
      <p:sp>
        <p:nvSpPr>
          <p:cNvPr id="8195" name="Rectangle 23"/>
          <p:cNvSpPr>
            <a:spLocks noChangeArrowheads="1"/>
          </p:cNvSpPr>
          <p:nvPr/>
        </p:nvSpPr>
        <p:spPr bwMode="auto">
          <a:xfrm>
            <a:off x="2046288" y="3822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nl-NL"/>
          </a:p>
        </p:txBody>
      </p:sp>
      <p:pic>
        <p:nvPicPr>
          <p:cNvPr id="8196" name="Picture 2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2209800"/>
            <a:ext cx="8858250" cy="392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ea typeface="ＭＳ Ｐゴシック" pitchFamily="34" charset="-128"/>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SEEA__Overview_Implementation_Marseilles_v3</Template>
  <TotalTime>1373</TotalTime>
  <Words>609</Words>
  <Application>Microsoft Office PowerPoint</Application>
  <PresentationFormat>Diavoorstelling (4:3)</PresentationFormat>
  <Paragraphs>78</Paragraphs>
  <Slides>15</Slides>
  <Notes>0</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15</vt:i4>
      </vt:variant>
    </vt:vector>
  </HeadingPairs>
  <TitlesOfParts>
    <vt:vector size="22" baseType="lpstr">
      <vt:lpstr>Arial</vt:lpstr>
      <vt:lpstr>ＭＳ Ｐゴシック</vt:lpstr>
      <vt:lpstr>Wingdings</vt:lpstr>
      <vt:lpstr>Calibri</vt:lpstr>
      <vt:lpstr>Times New Roman</vt:lpstr>
      <vt:lpstr>ＭＳ 明朝</vt:lpstr>
      <vt:lpstr>1_Default Design</vt:lpstr>
      <vt:lpstr>Core tables for water</vt:lpstr>
      <vt:lpstr>Outline of presentation</vt:lpstr>
      <vt:lpstr>Reasons and mandate</vt:lpstr>
      <vt:lpstr>Core tables and accounts</vt:lpstr>
      <vt:lpstr>Core tables have three functions: </vt:lpstr>
      <vt:lpstr>Core accounts for water</vt:lpstr>
      <vt:lpstr>Core accounts for water</vt:lpstr>
      <vt:lpstr>Core accounts</vt:lpstr>
      <vt:lpstr>Core table 1-putting it all together</vt:lpstr>
      <vt:lpstr>Core table 1</vt:lpstr>
      <vt:lpstr>Core table 2</vt:lpstr>
      <vt:lpstr>Indicators</vt:lpstr>
      <vt:lpstr>Compilation</vt:lpstr>
      <vt:lpstr>Extensions</vt:lpstr>
      <vt:lpstr>Going forward</vt:lpstr>
    </vt:vector>
  </TitlesOfParts>
  <Company>United Nations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the Trainers</dc:title>
  <dc:creator>United Nations</dc:creator>
  <cp:lastModifiedBy>Schenau, S.</cp:lastModifiedBy>
  <cp:revision>75</cp:revision>
  <dcterms:created xsi:type="dcterms:W3CDTF">2013-06-12T13:52:11Z</dcterms:created>
  <dcterms:modified xsi:type="dcterms:W3CDTF">2014-07-03T12:17:26Z</dcterms:modified>
</cp:coreProperties>
</file>